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6FEB9-07AA-8545-BC14-FEE25286E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6332E-730D-BF48-56C9-B06886591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4CF7E-AA32-FE30-7A44-0E3237732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8125B-8C6C-9DAB-8CDE-5E3A1CA5E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5415A-A8A4-7E7E-1225-5742A9F75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4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73552-7F1A-5F5E-CEEC-5C981C271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203EE-BC35-0294-14E8-6C98358A1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9F0D6-EA4F-562D-F0E9-A88989C40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96BF9-E995-7D2B-5F22-89873AA03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EA111-03D7-6F82-D3D4-5A2AFAAE6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6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77A9-A5B1-2816-334B-43859AC3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057D6-B92E-EA35-745B-4D319F726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59AA2-294C-C868-59CD-B6ADF094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D2382-66E0-9232-6D72-9BE12303D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B0E4A-0581-9409-68B2-3100D9D45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40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754B0-95CD-CE89-DBC8-6C832C586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A9CB0-EF9B-B324-48C8-3116F2BB0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E3F37-77C2-4A89-2C72-D6AA867A8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418B24-573E-986A-A46F-4943F9B4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2B1A2-54B9-9CF6-CAD8-5844D1EEE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5508F-A0E0-6A72-E1FB-5AF26F778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761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DF7A6-903E-DBE4-8C79-FB59BC9D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C8FF0-2941-09CC-9C7E-29FA3C19F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72CF2-3EF4-0A65-E7C9-D31E6A313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9E868-7391-5688-57F8-16444E355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537CF1-79A2-3241-0F1D-16168C036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EEBDEA-1319-07EF-0AF9-6B4F37CE7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F1F037-0D56-E995-E193-F6F6B9F58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ADBA3F-1F2B-EBFD-1745-3B184F513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6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10556-E9A4-56FD-9246-7B3575ED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6BE12B-988D-DC8C-527B-3DB2A029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BD44D7-3DF8-76BD-D2F1-4E947B552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6F7518-5299-CB5B-CA39-6FBAC9116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370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3BDD5C-6595-EBB9-777B-066B4388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19EFC-8B93-7851-6809-4F96ED7DF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05740-E99F-00D1-3100-A1684DA80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313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F51F9-3A6E-18F4-BE1A-E2785946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CB5BB-1343-2013-0A6E-B5941A68D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3746F-7900-0A75-D22B-CE0B3631A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0E4F2-D22B-91C0-5818-8FA17387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4175C-90A8-83C5-DBBE-BE625DB9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5E7F3-B771-DCAD-ECA9-640D57FF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032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70FA4-C709-269C-44FB-8B9E6754E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1D56FB-84A3-DFEC-0C36-3B15BFECBA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55689-12D3-E73B-B958-C99E2CB44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987AC-9C54-7901-BBF5-4DA98596C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9CA63-FEAC-8FF7-2217-54A1C24F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FB605-86D5-CDD6-7AE5-DC8F5484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39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61C7B-48B6-C11E-374C-7D3F9F455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EA63A9-C5BC-3552-546F-BB6EA6486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A962A-9710-D7E7-0B81-70A200C1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6DC3D-971C-5CDF-049C-7931D699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C611E-F3DF-1B2B-A57F-4CBE9E5E7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153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C093DD-18EB-D709-A7E5-7E4EAC560F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76D325-C11C-0615-1D48-0DFD69E7E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30773-B581-526B-93DB-88B1D3E23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D1EFF-2220-BA75-A153-EE1EECF8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EA734-B3AE-CABA-C2DE-8F944566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79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EFC450-0CC1-E970-E3F3-4BC24513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C4212-4B47-71CC-03EA-E7C8CE047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0514A-BD6F-8105-545C-EACE85F1A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33F29-1563-400E-B287-21AF7712C709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15546-BDED-E7A0-B7E5-F246654E38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53278-8A9B-E8BF-ADD8-9F996B622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C1AF6-5CF2-4596-9E4E-F01B67A7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09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District_and_Circle" TargetMode="External"/><Relationship Id="rId3" Type="http://schemas.openxmlformats.org/officeDocument/2006/relationships/hyperlink" Target="https://en.wikipedia.org/wiki/Death_of_a_Naturalist" TargetMode="External"/><Relationship Id="rId7" Type="http://schemas.openxmlformats.org/officeDocument/2006/relationships/hyperlink" Target="https://en.wikipedia.org/wiki/Beowulf:_A_New_Verse_Translation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The_Spirit_Level_(poetry_collection)" TargetMode="External"/><Relationship Id="rId5" Type="http://schemas.openxmlformats.org/officeDocument/2006/relationships/hyperlink" Target="https://en.wikipedia.org/wiki/Field_Work_(poetry_collection)" TargetMode="External"/><Relationship Id="rId4" Type="http://schemas.openxmlformats.org/officeDocument/2006/relationships/hyperlink" Target="https://en.wikipedia.org/wiki/North_(poetry_collection)" TargetMode="External"/><Relationship Id="rId9" Type="http://schemas.openxmlformats.org/officeDocument/2006/relationships/hyperlink" Target="https://en.wikipedia.org/wiki/Human_Chain_(poetry_collection)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41301-D7AF-32C4-1538-480DAA559E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Week</a:t>
            </a:r>
            <a:r>
              <a:rPr lang="tr-TR" dirty="0"/>
              <a:t> 14 </a:t>
            </a:r>
            <a:br>
              <a:rPr lang="tr-TR" dirty="0"/>
            </a:br>
            <a:r>
              <a:rPr lang="tr-TR" dirty="0" err="1"/>
              <a:t>Authors&amp;works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375F8-577D-A769-F6F0-B6B7BC1E91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Conrad, Shaw, Joyce, Woolf, T.S. Eliot, Beckett, Achebe, Larkin, Seamus Heaney, Rushdie, Ishiguro, Stoppard, Zadie Smith</a:t>
            </a:r>
          </a:p>
        </p:txBody>
      </p:sp>
    </p:spTree>
    <p:extLst>
      <p:ext uri="{BB962C8B-B14F-4D97-AF65-F5344CB8AC3E}">
        <p14:creationId xmlns:p14="http://schemas.microsoft.com/office/powerpoint/2010/main" val="95237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54BFAE-EBD9-6DC6-0510-3A285063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Joseph Conrad</a:t>
            </a:r>
            <a:endParaRPr lang="en-GB" sz="5400"/>
          </a:p>
        </p:txBody>
      </p:sp>
      <p:pic>
        <p:nvPicPr>
          <p:cNvPr id="1026" name="Picture 2" descr="Head shot with moustache and beard">
            <a:extLst>
              <a:ext uri="{FF2B5EF4-FFF2-40B4-BE49-F238E27FC236}">
                <a16:creationId xmlns:a16="http://schemas.microsoft.com/office/drawing/2014/main" id="{AB732845-1F11-864C-A2A7-F47FAC3704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6" r="2" b="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42C14E1E-2342-C514-FE4C-454A0C6A5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Heart of Darkness</a:t>
            </a:r>
            <a:endParaRPr lang="tr-TR" sz="2200" dirty="0"/>
          </a:p>
          <a:p>
            <a:r>
              <a:rPr lang="tr-TR" sz="2200" dirty="0" err="1"/>
              <a:t>Lord</a:t>
            </a:r>
            <a:r>
              <a:rPr lang="tr-TR" sz="2200" dirty="0"/>
              <a:t> </a:t>
            </a:r>
            <a:r>
              <a:rPr lang="tr-TR" sz="2200" dirty="0" err="1"/>
              <a:t>Jim</a:t>
            </a:r>
            <a:endParaRPr lang="tr-TR" sz="2200" dirty="0"/>
          </a:p>
          <a:p>
            <a:r>
              <a:rPr lang="tr-TR" sz="2200" dirty="0" err="1"/>
              <a:t>Secret</a:t>
            </a:r>
            <a:r>
              <a:rPr lang="tr-TR" sz="2200" dirty="0"/>
              <a:t> Agent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0207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5C362-FBE3-38BF-8587-9FB48325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George Bernard Shaw</a:t>
            </a:r>
            <a:endParaRPr lang="en-GB" sz="5400"/>
          </a:p>
        </p:txBody>
      </p:sp>
      <p:pic>
        <p:nvPicPr>
          <p:cNvPr id="2050" name="Picture 2" descr="Middle-aged man with greying hair and full beard">
            <a:extLst>
              <a:ext uri="{FF2B5EF4-FFF2-40B4-BE49-F238E27FC236}">
                <a16:creationId xmlns:a16="http://schemas.microsoft.com/office/drawing/2014/main" id="{ECD5EC0F-C32B-9E29-486D-2C7C0DBD89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5" b="-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3220E5D0-616C-D107-7E9E-5DAD80F1B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fontScale="92500" lnSpcReduction="20000"/>
          </a:bodyPr>
          <a:lstStyle/>
          <a:p>
            <a:endParaRPr lang="en-US" sz="2200" dirty="0"/>
          </a:p>
          <a:p>
            <a:r>
              <a:rPr lang="en-US" sz="2200" dirty="0"/>
              <a:t>Widowers</a:t>
            </a:r>
            <a:r>
              <a:rPr lang="tr-TR" sz="2200" dirty="0"/>
              <a:t>’</a:t>
            </a:r>
            <a:r>
              <a:rPr lang="en-US" sz="2200" dirty="0"/>
              <a:t> Houses</a:t>
            </a:r>
          </a:p>
          <a:p>
            <a:r>
              <a:rPr lang="en-US" sz="2200" dirty="0"/>
              <a:t>The Philanderer</a:t>
            </a:r>
          </a:p>
          <a:p>
            <a:r>
              <a:rPr lang="en-US" sz="2200" dirty="0" err="1"/>
              <a:t>Mrs</a:t>
            </a:r>
            <a:r>
              <a:rPr lang="en-US" sz="2200" dirty="0"/>
              <a:t> Warren's Profession</a:t>
            </a:r>
          </a:p>
          <a:p>
            <a:r>
              <a:rPr lang="en-US" sz="2200" dirty="0"/>
              <a:t>Arms and the Man</a:t>
            </a:r>
          </a:p>
          <a:p>
            <a:r>
              <a:rPr lang="en-US" sz="2200" dirty="0"/>
              <a:t>Candida</a:t>
            </a:r>
          </a:p>
          <a:p>
            <a:r>
              <a:rPr lang="en-US" sz="2200" dirty="0"/>
              <a:t>You Never Can Tell</a:t>
            </a:r>
          </a:p>
          <a:p>
            <a:r>
              <a:rPr lang="en-US" sz="2200" dirty="0"/>
              <a:t>The Devil's Disciple</a:t>
            </a:r>
          </a:p>
          <a:p>
            <a:r>
              <a:rPr lang="en-US" sz="2200" dirty="0"/>
              <a:t>Caesar and Cleopatra</a:t>
            </a:r>
          </a:p>
          <a:p>
            <a:r>
              <a:rPr lang="en-US" sz="2200" dirty="0"/>
              <a:t>Captain </a:t>
            </a:r>
            <a:r>
              <a:rPr lang="en-US" sz="2200" dirty="0" err="1"/>
              <a:t>Brassbound's</a:t>
            </a:r>
            <a:r>
              <a:rPr lang="en-US" sz="2200" dirty="0"/>
              <a:t> Conversion</a:t>
            </a:r>
          </a:p>
        </p:txBody>
      </p:sp>
    </p:spTree>
    <p:extLst>
      <p:ext uri="{BB962C8B-B14F-4D97-AF65-F5344CB8AC3E}">
        <p14:creationId xmlns:p14="http://schemas.microsoft.com/office/powerpoint/2010/main" val="2151871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6C70D-DDE3-F229-0385-E2AC0351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 dirty="0"/>
              <a:t>James Joyce</a:t>
            </a:r>
            <a:endParaRPr lang="en-GB" sz="5400" dirty="0"/>
          </a:p>
        </p:txBody>
      </p:sp>
      <p:pic>
        <p:nvPicPr>
          <p:cNvPr id="3074" name="Picture 2" descr="Portrait of James Joyce">
            <a:extLst>
              <a:ext uri="{FF2B5EF4-FFF2-40B4-BE49-F238E27FC236}">
                <a16:creationId xmlns:a16="http://schemas.microsoft.com/office/drawing/2014/main" id="{506822E4-8D2A-5917-1D1B-278C78D728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" r="5376" b="-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2621DC11-F2B7-393A-69E7-11677021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Dubliners (short-story collection, 1914)</a:t>
            </a:r>
          </a:p>
          <a:p>
            <a:r>
              <a:rPr lang="en-US" sz="2200" dirty="0"/>
              <a:t>A Portrait of the Artist as a Young Man (novel, 1916)</a:t>
            </a:r>
          </a:p>
          <a:p>
            <a:r>
              <a:rPr lang="en-US" sz="2200" dirty="0"/>
              <a:t>Ulysses (novel, 1922)</a:t>
            </a:r>
          </a:p>
          <a:p>
            <a:r>
              <a:rPr lang="en-US" sz="2200" dirty="0"/>
              <a:t>Finnegans Wake (1939)</a:t>
            </a:r>
          </a:p>
        </p:txBody>
      </p:sp>
    </p:spTree>
    <p:extLst>
      <p:ext uri="{BB962C8B-B14F-4D97-AF65-F5344CB8AC3E}">
        <p14:creationId xmlns:p14="http://schemas.microsoft.com/office/powerpoint/2010/main" val="374737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E3BB8-3F76-A255-F71A-2633E778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Virginia Woolf</a:t>
            </a:r>
            <a:endParaRPr lang="en-GB" sz="5400"/>
          </a:p>
        </p:txBody>
      </p:sp>
      <p:pic>
        <p:nvPicPr>
          <p:cNvPr id="4098" name="Picture 2" descr="Photograph of Virginia Woolf in 1902; photograph by George Charles Beresford">
            <a:extLst>
              <a:ext uri="{FF2B5EF4-FFF2-40B4-BE49-F238E27FC236}">
                <a16:creationId xmlns:a16="http://schemas.microsoft.com/office/drawing/2014/main" id="{BB38AD2B-E4E3-66D9-4619-3A04B4D2A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5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93AB200D-EBAC-18EC-C207-B4B4F3A58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 err="1"/>
              <a:t>Mrs</a:t>
            </a:r>
            <a:r>
              <a:rPr lang="en-US" sz="2200" dirty="0"/>
              <a:t> Dalloway (1925)</a:t>
            </a:r>
          </a:p>
          <a:p>
            <a:r>
              <a:rPr lang="en-US" sz="2200" dirty="0"/>
              <a:t>To the Lighthouse (1927)</a:t>
            </a:r>
          </a:p>
          <a:p>
            <a:r>
              <a:rPr lang="en-US" sz="2200" dirty="0"/>
              <a:t>Orlando (1928)</a:t>
            </a:r>
          </a:p>
          <a:p>
            <a:r>
              <a:rPr lang="en-US" sz="2200" dirty="0"/>
              <a:t>A Room of One's Own (1929)</a:t>
            </a:r>
          </a:p>
          <a:p>
            <a:r>
              <a:rPr lang="en-US" sz="2200" dirty="0"/>
              <a:t>The Waves (1931)</a:t>
            </a:r>
          </a:p>
        </p:txBody>
      </p:sp>
    </p:spTree>
    <p:extLst>
      <p:ext uri="{BB962C8B-B14F-4D97-AF65-F5344CB8AC3E}">
        <p14:creationId xmlns:p14="http://schemas.microsoft.com/office/powerpoint/2010/main" val="170304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5656C-AEFC-ED28-C487-2FB090FE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T. S. Eliot</a:t>
            </a:r>
            <a:endParaRPr lang="en-GB" sz="5400"/>
          </a:p>
        </p:txBody>
      </p:sp>
      <p:pic>
        <p:nvPicPr>
          <p:cNvPr id="5122" name="Picture 2" descr="Eliot in 1934 by Lady Ottoline Morrell">
            <a:extLst>
              <a:ext uri="{FF2B5EF4-FFF2-40B4-BE49-F238E27FC236}">
                <a16:creationId xmlns:a16="http://schemas.microsoft.com/office/drawing/2014/main" id="{C1F1C50C-878A-DB67-0A0B-4C07020CDF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2" r="5643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C6ECB9F6-088F-135C-C131-2028BD8AF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tr-TR" sz="2200" dirty="0"/>
              <a:t>«T</a:t>
            </a:r>
            <a:r>
              <a:rPr lang="en-US" sz="2200" dirty="0"/>
              <a:t>he Love Song of J. Alfred Prufrock</a:t>
            </a:r>
            <a:r>
              <a:rPr lang="tr-TR" sz="2200" dirty="0"/>
              <a:t>»</a:t>
            </a:r>
            <a:r>
              <a:rPr lang="en-US" sz="2200" dirty="0"/>
              <a:t>(1915)</a:t>
            </a:r>
          </a:p>
          <a:p>
            <a:r>
              <a:rPr lang="en-US" sz="2200" dirty="0"/>
              <a:t>The Waste Land (1922)</a:t>
            </a:r>
          </a:p>
          <a:p>
            <a:r>
              <a:rPr lang="en-US" sz="2200" dirty="0"/>
              <a:t>Four Quartets (1943)</a:t>
            </a:r>
          </a:p>
          <a:p>
            <a:r>
              <a:rPr lang="en-US" sz="2200" dirty="0"/>
              <a:t>Murder in the Cathedral (1935)</a:t>
            </a:r>
          </a:p>
          <a:p>
            <a:r>
              <a:rPr lang="tr-TR" sz="2200" u="sng" dirty="0"/>
              <a:t>No</a:t>
            </a:r>
            <a:r>
              <a:rPr lang="en-US" sz="2200" u="sng" dirty="0"/>
              <a:t>bel Prize in Literature (1948)</a:t>
            </a:r>
          </a:p>
        </p:txBody>
      </p:sp>
    </p:spTree>
    <p:extLst>
      <p:ext uri="{BB962C8B-B14F-4D97-AF65-F5344CB8AC3E}">
        <p14:creationId xmlns:p14="http://schemas.microsoft.com/office/powerpoint/2010/main" val="2537004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FE577-9AD4-B014-623B-A66C3A82A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Samuel Beckett</a:t>
            </a:r>
            <a:endParaRPr lang="en-GB" sz="5400"/>
          </a:p>
        </p:txBody>
      </p:sp>
      <p:pic>
        <p:nvPicPr>
          <p:cNvPr id="6146" name="Picture 2" descr="Beckett in 1977">
            <a:extLst>
              <a:ext uri="{FF2B5EF4-FFF2-40B4-BE49-F238E27FC236}">
                <a16:creationId xmlns:a16="http://schemas.microsoft.com/office/drawing/2014/main" id="{7939E588-7303-6CF5-774F-48376E23D3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r="213" b="-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A78024FC-2481-0C1A-F3C1-BD116A196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Murphy</a:t>
            </a:r>
          </a:p>
          <a:p>
            <a:r>
              <a:rPr lang="en-US" sz="2200" dirty="0"/>
              <a:t>Watt</a:t>
            </a:r>
          </a:p>
          <a:p>
            <a:r>
              <a:rPr lang="en-US" sz="2200" dirty="0"/>
              <a:t>Molloy</a:t>
            </a:r>
          </a:p>
          <a:p>
            <a:r>
              <a:rPr lang="en-US" sz="2200" dirty="0"/>
              <a:t>Malone Dies</a:t>
            </a:r>
          </a:p>
          <a:p>
            <a:r>
              <a:rPr lang="en-US" sz="2200" dirty="0"/>
              <a:t>The Unnamable</a:t>
            </a:r>
          </a:p>
          <a:p>
            <a:r>
              <a:rPr lang="en-US" sz="2200" dirty="0"/>
              <a:t>Waiting for Godot</a:t>
            </a:r>
          </a:p>
          <a:p>
            <a:r>
              <a:rPr lang="en-US" sz="2200" dirty="0"/>
              <a:t>Endgame</a:t>
            </a:r>
          </a:p>
          <a:p>
            <a:r>
              <a:rPr lang="en-US" sz="2200" b="1" dirty="0"/>
              <a:t>Nobel Prize in Literature (1969)</a:t>
            </a:r>
          </a:p>
        </p:txBody>
      </p:sp>
    </p:spTree>
    <p:extLst>
      <p:ext uri="{BB962C8B-B14F-4D97-AF65-F5344CB8AC3E}">
        <p14:creationId xmlns:p14="http://schemas.microsoft.com/office/powerpoint/2010/main" val="1377232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738982-1D4C-75BD-5D70-6333F5DF0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Chinua Achebe</a:t>
            </a:r>
            <a:endParaRPr lang="en-GB" sz="5400"/>
          </a:p>
        </p:txBody>
      </p:sp>
      <p:pic>
        <p:nvPicPr>
          <p:cNvPr id="7170" name="Picture 2" descr="A man with his head turned to the left. A microphone is placed in front of him">
            <a:extLst>
              <a:ext uri="{FF2B5EF4-FFF2-40B4-BE49-F238E27FC236}">
                <a16:creationId xmlns:a16="http://schemas.microsoft.com/office/drawing/2014/main" id="{38BF8A7E-BBE1-CA53-2E17-117EA1218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3" r="3375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4" name="Content Placeholder 7173">
            <a:extLst>
              <a:ext uri="{FF2B5EF4-FFF2-40B4-BE49-F238E27FC236}">
                <a16:creationId xmlns:a16="http://schemas.microsoft.com/office/drawing/2014/main" id="{7D2312D7-1D5F-48A0-BBDD-1C57C4326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"The African Trilogy":</a:t>
            </a:r>
          </a:p>
          <a:p>
            <a:r>
              <a:rPr lang="en-US" sz="2200" dirty="0"/>
              <a:t>— Things Fall Apart (1958)</a:t>
            </a:r>
          </a:p>
          <a:p>
            <a:r>
              <a:rPr lang="en-US" sz="2200" dirty="0"/>
              <a:t>— No Longer at Ease (1960)</a:t>
            </a:r>
          </a:p>
          <a:p>
            <a:r>
              <a:rPr lang="en-US" sz="2200" dirty="0"/>
              <a:t>— Arrow of God (1964)</a:t>
            </a:r>
          </a:p>
          <a:p>
            <a:r>
              <a:rPr lang="en-US" sz="2200" dirty="0"/>
              <a:t>A Man of the People (1966)</a:t>
            </a:r>
          </a:p>
          <a:p>
            <a:r>
              <a:rPr lang="en-US" sz="2200" dirty="0"/>
              <a:t>Anthills of the Savannah (1987)</a:t>
            </a:r>
          </a:p>
        </p:txBody>
      </p:sp>
    </p:spTree>
    <p:extLst>
      <p:ext uri="{BB962C8B-B14F-4D97-AF65-F5344CB8AC3E}">
        <p14:creationId xmlns:p14="http://schemas.microsoft.com/office/powerpoint/2010/main" val="228657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CDBF1E-A66C-D619-0AD7-A809D7AAC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Philip Larkin</a:t>
            </a:r>
            <a:endParaRPr lang="en-GB" sz="5400"/>
          </a:p>
        </p:txBody>
      </p:sp>
      <p:pic>
        <p:nvPicPr>
          <p:cNvPr id="8194" name="Picture 2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287FE741-D4CE-ABCA-6868-5ED1C25F09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24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8" name="Content Placeholder 8197">
            <a:extLst>
              <a:ext uri="{FF2B5EF4-FFF2-40B4-BE49-F238E27FC236}">
                <a16:creationId xmlns:a16="http://schemas.microsoft.com/office/drawing/2014/main" id="{AD06A0E5-A4E2-56F5-7277-D1061BD51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The Whitsun Weddings (1964), </a:t>
            </a:r>
            <a:endParaRPr lang="tr-TR" sz="2200" dirty="0"/>
          </a:p>
          <a:p>
            <a:r>
              <a:rPr lang="en-US" sz="2200" dirty="0"/>
              <a:t>High Windows (1974)</a:t>
            </a:r>
            <a:endParaRPr lang="tr-TR" sz="2200" dirty="0"/>
          </a:p>
          <a:p>
            <a:r>
              <a:rPr lang="tr-TR" sz="2200" dirty="0" err="1"/>
              <a:t>Poet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62171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A0C3BA5-5A2A-B93D-7213-4F89E7A6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1190912"/>
          </a:xfrm>
        </p:spPr>
        <p:txBody>
          <a:bodyPr>
            <a:normAutofit/>
          </a:bodyPr>
          <a:lstStyle/>
          <a:p>
            <a:pPr algn="ctr"/>
            <a:r>
              <a:rPr lang="tr-TR" sz="4000"/>
              <a:t>Seamus Heaney</a:t>
            </a:r>
            <a:endParaRPr lang="en-GB" sz="400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E6E19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Heaney in 1982">
            <a:extLst>
              <a:ext uri="{FF2B5EF4-FFF2-40B4-BE49-F238E27FC236}">
                <a16:creationId xmlns:a16="http://schemas.microsoft.com/office/drawing/2014/main" id="{BED7D06B-7871-60FA-0F6E-430E51AF6D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1" b="1"/>
          <a:stretch/>
        </p:blipFill>
        <p:spPr bwMode="auto">
          <a:xfrm>
            <a:off x="1103257" y="2416047"/>
            <a:ext cx="4626864" cy="3346704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8CE6BA-D3E0-8D5C-87E5-F94F16FCA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6111995"/>
              </p:ext>
            </p:extLst>
          </p:nvPr>
        </p:nvGraphicFramePr>
        <p:xfrm>
          <a:off x="6380163" y="1844674"/>
          <a:ext cx="5029200" cy="4589939"/>
        </p:xfrm>
        <a:graphic>
          <a:graphicData uri="http://schemas.openxmlformats.org/drawingml/2006/table">
            <a:tbl>
              <a:tblPr/>
              <a:tblGrid>
                <a:gridCol w="174749">
                  <a:extLst>
                    <a:ext uri="{9D8B030D-6E8A-4147-A177-3AD203B41FA5}">
                      <a16:colId xmlns:a16="http://schemas.microsoft.com/office/drawing/2014/main" val="2662288603"/>
                    </a:ext>
                  </a:extLst>
                </a:gridCol>
                <a:gridCol w="4854451">
                  <a:extLst>
                    <a:ext uri="{9D8B030D-6E8A-4147-A177-3AD203B41FA5}">
                      <a16:colId xmlns:a16="http://schemas.microsoft.com/office/drawing/2014/main" val="1545913352"/>
                    </a:ext>
                  </a:extLst>
                </a:gridCol>
              </a:tblGrid>
              <a:tr h="4589939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dirty="0">
                          <a:effectLst/>
                        </a:rPr>
                        <a:t> </a:t>
                      </a:r>
                    </a:p>
                  </a:txBody>
                  <a:tcPr marL="43732" marR="43732" marT="21866" marB="21866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i="1" u="none" strike="noStrike" dirty="0">
                          <a:solidFill>
                            <a:srgbClr val="0645AD"/>
                          </a:solidFill>
                          <a:effectLst/>
                          <a:hlinkClick r:id="rId3" tooltip="Death of a Naturalist"/>
                        </a:rPr>
                        <a:t>Death of a Naturalist</a:t>
                      </a:r>
                      <a:r>
                        <a:rPr lang="en-US" sz="2000" dirty="0">
                          <a:effectLst/>
                        </a:rPr>
                        <a:t> (1966)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i="1" u="none" strike="noStrike" dirty="0">
                          <a:solidFill>
                            <a:srgbClr val="0645AD"/>
                          </a:solidFill>
                          <a:effectLst/>
                          <a:hlinkClick r:id="rId4" tooltip="North (poetry collection)"/>
                        </a:rPr>
                        <a:t>North</a:t>
                      </a:r>
                      <a:r>
                        <a:rPr lang="en-US" sz="2000" dirty="0">
                          <a:effectLst/>
                        </a:rPr>
                        <a:t> (1975)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i="1" u="sng" dirty="0">
                          <a:solidFill>
                            <a:srgbClr val="0645AD"/>
                          </a:solidFill>
                          <a:effectLst/>
                          <a:hlinkClick r:id="rId5"/>
                        </a:rPr>
                        <a:t>Field Work</a:t>
                      </a:r>
                      <a:r>
                        <a:rPr lang="en-US" sz="2000" dirty="0">
                          <a:effectLst/>
                        </a:rPr>
                        <a:t> (1979)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i="1" u="none" strike="noStrike" dirty="0">
                          <a:solidFill>
                            <a:srgbClr val="0645AD"/>
                          </a:solidFill>
                          <a:effectLst/>
                          <a:hlinkClick r:id="rId6" tooltip="The Spirit Level (poetry collection)"/>
                        </a:rPr>
                        <a:t>The Spirit Level</a:t>
                      </a:r>
                      <a:r>
                        <a:rPr lang="en-US" sz="2000" dirty="0">
                          <a:effectLst/>
                        </a:rPr>
                        <a:t> (1996)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i="1" u="none" strike="noStrike" dirty="0">
                          <a:solidFill>
                            <a:srgbClr val="0645AD"/>
                          </a:solidFill>
                          <a:effectLst/>
                          <a:hlinkClick r:id="rId7" tooltip="Beowulf: A New Verse Translation"/>
                        </a:rPr>
                        <a:t>Beowulf: A New Verse Translation</a:t>
                      </a:r>
                      <a:r>
                        <a:rPr lang="en-US" sz="2000" dirty="0">
                          <a:effectLst/>
                        </a:rPr>
                        <a:t> (translation, 1999)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i="1" u="none" strike="noStrike" dirty="0">
                          <a:solidFill>
                            <a:srgbClr val="0645AD"/>
                          </a:solidFill>
                          <a:effectLst/>
                          <a:hlinkClick r:id="rId8" tooltip="District and Circle"/>
                        </a:rPr>
                        <a:t>District and Circle</a:t>
                      </a:r>
                      <a:r>
                        <a:rPr lang="en-US" sz="2000" dirty="0">
                          <a:effectLst/>
                        </a:rPr>
                        <a:t> (2006)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i="1" u="none" strike="noStrike" dirty="0">
                          <a:solidFill>
                            <a:srgbClr val="0645AD"/>
                          </a:solidFill>
                          <a:effectLst/>
                          <a:hlinkClick r:id="rId9" tooltip="Human Chain (poetry collection)"/>
                        </a:rPr>
                        <a:t>Human Chain</a:t>
                      </a:r>
                      <a:r>
                        <a:rPr lang="en-US" sz="2000" dirty="0">
                          <a:effectLst/>
                        </a:rPr>
                        <a:t> (2010)</a:t>
                      </a:r>
                    </a:p>
                  </a:txBody>
                  <a:tcPr marL="43732" marR="43732" marT="21866" marB="21866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89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817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8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7FBFE-8F36-70D0-4A86-EFB3F09FC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Salman Rushdie</a:t>
            </a:r>
            <a:endParaRPr lang="en-GB" sz="5400"/>
          </a:p>
        </p:txBody>
      </p:sp>
      <p:pic>
        <p:nvPicPr>
          <p:cNvPr id="10242" name="Picture 2" descr="Rushdie at the 2016 Hay Festival">
            <a:extLst>
              <a:ext uri="{FF2B5EF4-FFF2-40B4-BE49-F238E27FC236}">
                <a16:creationId xmlns:a16="http://schemas.microsoft.com/office/drawing/2014/main" id="{2C770566-39E4-E5E3-56B5-E1273519F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34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0" name="Content Placeholder 10245">
            <a:extLst>
              <a:ext uri="{FF2B5EF4-FFF2-40B4-BE49-F238E27FC236}">
                <a16:creationId xmlns:a16="http://schemas.microsoft.com/office/drawing/2014/main" id="{8D47F8B2-F33E-B4DE-E522-94527504C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 err="1"/>
              <a:t>Grimus</a:t>
            </a:r>
            <a:r>
              <a:rPr lang="en-US" sz="2200" dirty="0"/>
              <a:t> (1975)</a:t>
            </a:r>
          </a:p>
          <a:p>
            <a:r>
              <a:rPr lang="en-US" sz="2200" dirty="0"/>
              <a:t>Midnight's Children (1981)</a:t>
            </a:r>
          </a:p>
          <a:p>
            <a:r>
              <a:rPr lang="en-US" sz="2200" dirty="0"/>
              <a:t>Shame (1983)</a:t>
            </a:r>
          </a:p>
          <a:p>
            <a:r>
              <a:rPr lang="en-US" sz="2200" dirty="0"/>
              <a:t>The Satanic Verses (1988)</a:t>
            </a:r>
          </a:p>
          <a:p>
            <a:r>
              <a:rPr lang="en-US" sz="2200" dirty="0"/>
              <a:t>The Moor's Last Sigh (1995)</a:t>
            </a:r>
          </a:p>
          <a:p>
            <a:r>
              <a:rPr lang="en-US" sz="2200" dirty="0"/>
              <a:t>Fury (2001)</a:t>
            </a:r>
          </a:p>
          <a:p>
            <a:r>
              <a:rPr lang="en-US" sz="2200" dirty="0"/>
              <a:t>Shalimar the Clown (2005)</a:t>
            </a:r>
          </a:p>
          <a:p>
            <a:r>
              <a:rPr lang="en-US" sz="2200" dirty="0"/>
              <a:t>The Enchantress of Florence (2008)</a:t>
            </a:r>
          </a:p>
        </p:txBody>
      </p:sp>
    </p:spTree>
    <p:extLst>
      <p:ext uri="{BB962C8B-B14F-4D97-AF65-F5344CB8AC3E}">
        <p14:creationId xmlns:p14="http://schemas.microsoft.com/office/powerpoint/2010/main" val="1187767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9BFD95-0499-6068-CB55-58A7E7D4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Kazuo Ishiguro</a:t>
            </a:r>
            <a:endParaRPr lang="en-GB" sz="540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320516CC-E4CD-B80D-3F05-DB550259F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9" r="7410" b="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CAFF9-C7FB-6475-3AC9-5AA6A0A7C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/>
              <a:t>An Artist of the Floating World</a:t>
            </a:r>
          </a:p>
          <a:p>
            <a:r>
              <a:rPr lang="en-US" sz="2200"/>
              <a:t>The Remains of the Day</a:t>
            </a:r>
          </a:p>
          <a:p>
            <a:r>
              <a:rPr lang="en-US" sz="2200"/>
              <a:t>When We Were Orphans</a:t>
            </a:r>
          </a:p>
          <a:p>
            <a:r>
              <a:rPr lang="en-US" sz="2200"/>
              <a:t>Never Let Me Go</a:t>
            </a:r>
          </a:p>
          <a:p>
            <a:r>
              <a:rPr lang="en-US" sz="2200"/>
              <a:t>Klara and the Sun</a:t>
            </a:r>
            <a:endParaRPr lang="tr-TR" sz="2200"/>
          </a:p>
          <a:p>
            <a:r>
              <a:rPr lang="tr-TR" sz="2200"/>
              <a:t>2017 Nobel prize</a:t>
            </a:r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3503315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76116-6E01-9C01-5FBA-3C9C48D41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Tom Stoppard</a:t>
            </a:r>
            <a:endParaRPr lang="en-GB" sz="5400"/>
          </a:p>
        </p:txBody>
      </p:sp>
      <p:pic>
        <p:nvPicPr>
          <p:cNvPr id="12290" name="Picture 2" descr="Man smiling wearing open necked shirt indoors">
            <a:extLst>
              <a:ext uri="{FF2B5EF4-FFF2-40B4-BE49-F238E27FC236}">
                <a16:creationId xmlns:a16="http://schemas.microsoft.com/office/drawing/2014/main" id="{1553287B-0888-3F24-E098-416C3AC786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" r="14828" b="-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4" name="Content Placeholder 12293">
            <a:extLst>
              <a:ext uri="{FF2B5EF4-FFF2-40B4-BE49-F238E27FC236}">
                <a16:creationId xmlns:a16="http://schemas.microsoft.com/office/drawing/2014/main" id="{9F17C75A-3A0C-09A0-89F3-C4EC55BF5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400" b="0" i="0" dirty="0">
                <a:effectLst/>
                <a:latin typeface="Arial" panose="020B0604020202020204" pitchFamily="34" charset="0"/>
              </a:rPr>
              <a:t>1966: </a:t>
            </a:r>
            <a:r>
              <a:rPr lang="en-US" sz="2400" b="0" i="1" u="none" strike="noStrike" dirty="0">
                <a:effectLst/>
                <a:latin typeface="Arial" panose="020B0604020202020204" pitchFamily="34" charset="0"/>
              </a:rPr>
              <a:t>Rosencrantz and Guildenstern Are Dead</a:t>
            </a:r>
            <a:endParaRPr lang="en-US" sz="2400" b="0" i="0" dirty="0">
              <a:effectLst/>
              <a:latin typeface="Arial" panose="020B0604020202020204" pitchFamily="34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19552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7B521-1B62-987A-0450-285559E08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tr-TR" sz="5400"/>
              <a:t>Zadie Smith</a:t>
            </a:r>
            <a:endParaRPr lang="en-GB" sz="5400"/>
          </a:p>
        </p:txBody>
      </p:sp>
      <p:pic>
        <p:nvPicPr>
          <p:cNvPr id="13314" name="Picture 2" descr="Smith announcing the 2010 National Book Critics Circle award finalists in fiction">
            <a:extLst>
              <a:ext uri="{FF2B5EF4-FFF2-40B4-BE49-F238E27FC236}">
                <a16:creationId xmlns:a16="http://schemas.microsoft.com/office/drawing/2014/main" id="{62F8C415-A7FA-857D-4C1C-D4174369B7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r="11191" b="-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8" name="Content Placeholder 13317">
            <a:extLst>
              <a:ext uri="{FF2B5EF4-FFF2-40B4-BE49-F238E27FC236}">
                <a16:creationId xmlns:a16="http://schemas.microsoft.com/office/drawing/2014/main" id="{7BD0703E-94CC-9681-795F-8A588938A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White Teeth (2000)</a:t>
            </a:r>
          </a:p>
          <a:p>
            <a:r>
              <a:rPr lang="en-US" sz="2200" dirty="0"/>
              <a:t>The Autograph Man (2002)</a:t>
            </a:r>
          </a:p>
          <a:p>
            <a:r>
              <a:rPr lang="en-US" sz="2200" dirty="0"/>
              <a:t>On Beauty (2005)</a:t>
            </a:r>
          </a:p>
          <a:p>
            <a:r>
              <a:rPr lang="en-US" sz="2200" dirty="0"/>
              <a:t>NW (2012)</a:t>
            </a:r>
          </a:p>
          <a:p>
            <a:r>
              <a:rPr lang="en-US" sz="2200" dirty="0"/>
              <a:t>Swing Time (2016)</a:t>
            </a:r>
          </a:p>
        </p:txBody>
      </p:sp>
    </p:spTree>
    <p:extLst>
      <p:ext uri="{BB962C8B-B14F-4D97-AF65-F5344CB8AC3E}">
        <p14:creationId xmlns:p14="http://schemas.microsoft.com/office/powerpoint/2010/main" val="312508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1BE5BCB9A667AB4982195FA2A1B0590A" ma:contentTypeVersion="6" ma:contentTypeDescription="Yeni belge oluşturun." ma:contentTypeScope="" ma:versionID="ba8c7dfa9fc3e93a8003628e7f4be0e1">
  <xsd:schema xmlns:xsd="http://www.w3.org/2001/XMLSchema" xmlns:xs="http://www.w3.org/2001/XMLSchema" xmlns:p="http://schemas.microsoft.com/office/2006/metadata/properties" xmlns:ns2="ec80f4f7-fca6-46a4-ae26-5751d79950bf" xmlns:ns3="da241ff9-0ddc-4bc4-bbde-ba30a0506f6e" targetNamespace="http://schemas.microsoft.com/office/2006/metadata/properties" ma:root="true" ma:fieldsID="ab303596cbbc48919970e34d29ecf340" ns2:_="" ns3:_="">
    <xsd:import namespace="ec80f4f7-fca6-46a4-ae26-5751d79950bf"/>
    <xsd:import namespace="da241ff9-0ddc-4bc4-bbde-ba30a0506f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0f4f7-fca6-46a4-ae26-5751d7995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41ff9-0ddc-4bc4-bbde-ba30a0506f6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EF8F24-469D-4F93-8BBB-5AE1993E103B}"/>
</file>

<file path=customXml/itemProps2.xml><?xml version="1.0" encoding="utf-8"?>
<ds:datastoreItem xmlns:ds="http://schemas.openxmlformats.org/officeDocument/2006/customXml" ds:itemID="{51DA59D3-5605-4DBB-9D99-32752553AF6C}"/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418</Words>
  <Application>Microsoft Office PowerPoint</Application>
  <PresentationFormat>Widescreen</PresentationFormat>
  <Paragraphs>87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Week 14  Authors&amp;works</vt:lpstr>
      <vt:lpstr>Joseph Conrad</vt:lpstr>
      <vt:lpstr>George Bernard Shaw</vt:lpstr>
      <vt:lpstr>James Joyce</vt:lpstr>
      <vt:lpstr>Virginia Woolf</vt:lpstr>
      <vt:lpstr>T. S. Eliot</vt:lpstr>
      <vt:lpstr>Samuel Beckett</vt:lpstr>
      <vt:lpstr>Chinua Achebe</vt:lpstr>
      <vt:lpstr>Philip Larkin</vt:lpstr>
      <vt:lpstr>Seamus Heaney</vt:lpstr>
      <vt:lpstr>Salman Rushdie</vt:lpstr>
      <vt:lpstr>Kazuo Ishiguro</vt:lpstr>
      <vt:lpstr>Tom Stoppard</vt:lpstr>
      <vt:lpstr>Zadie Smith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14 homeworks</dc:title>
  <dc:creator>Mustafa</dc:creator>
  <cp:lastModifiedBy>Mustafa</cp:lastModifiedBy>
  <cp:revision>15</cp:revision>
  <dcterms:created xsi:type="dcterms:W3CDTF">2022-05-16T10:32:27Z</dcterms:created>
  <dcterms:modified xsi:type="dcterms:W3CDTF">2023-05-29T08:20:55Z</dcterms:modified>
</cp:coreProperties>
</file>